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7" r:id="rId2"/>
    <p:sldId id="266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4B42"/>
    <a:srgbClr val="930A41"/>
    <a:srgbClr val="FDECEF"/>
    <a:srgbClr val="F8B6C0"/>
    <a:srgbClr val="BA6A43"/>
    <a:srgbClr val="F9C1C9"/>
    <a:srgbClr val="F8BAC3"/>
    <a:srgbClr val="F8B9C2"/>
    <a:srgbClr val="E6E6E6"/>
    <a:srgbClr val="9E26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2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9E4B3-DD22-46D4-9729-DB053252A86D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8FBAF-B1F7-438C-ABEE-49BE431433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4069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88E8-D53D-4B87-B67C-3EA7CDA3FFEA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7E55-86A3-46A7-8AAE-BF7A428542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9189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88E8-D53D-4B87-B67C-3EA7CDA3FFEA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7E55-86A3-46A7-8AAE-BF7A428542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552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88E8-D53D-4B87-B67C-3EA7CDA3FFEA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7E55-86A3-46A7-8AAE-BF7A428542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5622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88E8-D53D-4B87-B67C-3EA7CDA3FFEA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7E55-86A3-46A7-8AAE-BF7A428542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0795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88E8-D53D-4B87-B67C-3EA7CDA3FFEA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7E55-86A3-46A7-8AAE-BF7A428542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991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88E8-D53D-4B87-B67C-3EA7CDA3FFEA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7E55-86A3-46A7-8AAE-BF7A428542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9399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88E8-D53D-4B87-B67C-3EA7CDA3FFEA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7E55-86A3-46A7-8AAE-BF7A428542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0490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88E8-D53D-4B87-B67C-3EA7CDA3FFEA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7E55-86A3-46A7-8AAE-BF7A428542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0418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88E8-D53D-4B87-B67C-3EA7CDA3FFEA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7E55-86A3-46A7-8AAE-BF7A428542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5875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88E8-D53D-4B87-B67C-3EA7CDA3FFEA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7E55-86A3-46A7-8AAE-BF7A428542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772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88E8-D53D-4B87-B67C-3EA7CDA3FFEA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7E55-86A3-46A7-8AAE-BF7A428542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8523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588E8-D53D-4B87-B67C-3EA7CDA3FFEA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F7E55-86A3-46A7-8AAE-BF7A428542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593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mset.cn/meeting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://icams.conferences.ac.cn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icams.conferences.ac.cn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hyperlink" Target="http://www.iamset.cn/meet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EC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F46FD26C-1708-589B-9ACF-151CBADC5E7B}"/>
              </a:ext>
            </a:extLst>
          </p:cNvPr>
          <p:cNvSpPr txBox="1"/>
          <p:nvPr/>
        </p:nvSpPr>
        <p:spPr>
          <a:xfrm>
            <a:off x="1712495" y="489102"/>
            <a:ext cx="343301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ln w="0"/>
                <a:effectLst>
                  <a:reflection blurRad="6350" stA="53000" endA="300" endPos="35500" dir="5400000" sy="-90000" algn="bl" rotWithShape="0"/>
                </a:effectLst>
                <a:latin typeface="华文中宋" panose="02010600040101010101" pitchFamily="2" charset="-122"/>
                <a:ea typeface="华文中宋" panose="02010600040101010101" pitchFamily="2" charset="-122"/>
              </a:rPr>
              <a:t>墙报展示指南</a:t>
            </a:r>
            <a:r>
              <a:rPr lang="en-US" altLang="zh-CN" sz="2800" dirty="0">
                <a:ln w="0"/>
                <a:effectLst>
                  <a:reflection blurRad="6350" stA="53000" endA="300" endPos="35500" dir="5400000" sy="-90000" algn="bl" rotWithShape="0"/>
                </a:effectLst>
                <a:latin typeface="华文中宋" panose="02010600040101010101" pitchFamily="2" charset="-122"/>
                <a:ea typeface="华文中宋" panose="02010600040101010101" pitchFamily="2" charset="-122"/>
              </a:rPr>
              <a:t> </a:t>
            </a:r>
            <a:endParaRPr lang="zh-CN" altLang="en-US" sz="2800" dirty="0">
              <a:ln w="0"/>
              <a:effectLst>
                <a:reflection blurRad="6350" stA="53000" endA="300" endPos="35500" dir="5400000" sy="-90000" algn="bl" rotWithShape="0"/>
              </a:effectLst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F8074F6-F9A5-30FD-A30E-050760780F1C}"/>
              </a:ext>
            </a:extLst>
          </p:cNvPr>
          <p:cNvSpPr txBox="1"/>
          <p:nvPr/>
        </p:nvSpPr>
        <p:spPr>
          <a:xfrm>
            <a:off x="300786" y="1101646"/>
            <a:ext cx="6404811" cy="1455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000">
              <a:lnSpc>
                <a:spcPct val="125000"/>
              </a:lnSpc>
            </a:pPr>
            <a:r>
              <a:rPr lang="zh-CN" altLang="en-US" dirty="0">
                <a:latin typeface="华文仿宋" panose="02010600040101010101" pitchFamily="2" charset="-122"/>
                <a:ea typeface="华文仿宋" panose="02010600040101010101" pitchFamily="2" charset="-122"/>
              </a:rPr>
              <a:t>在学术会议上，</a:t>
            </a:r>
            <a:r>
              <a:rPr lang="zh-CN" altLang="en-US" b="1" dirty="0">
                <a:latin typeface="华文仿宋" panose="02010600040101010101" pitchFamily="2" charset="-122"/>
                <a:ea typeface="华文仿宋" panose="02010600040101010101" pitchFamily="2" charset="-122"/>
              </a:rPr>
              <a:t>墙报展示</a:t>
            </a:r>
            <a:r>
              <a:rPr lang="zh-CN" altLang="en-US" dirty="0">
                <a:latin typeface="华文仿宋" panose="02010600040101010101" pitchFamily="2" charset="-122"/>
                <a:ea typeface="华文仿宋" panose="02010600040101010101" pitchFamily="2" charset="-122"/>
              </a:rPr>
              <a:t>（</a:t>
            </a:r>
            <a:r>
              <a:rPr lang="en-US" altLang="zh-CN" dirty="0">
                <a:latin typeface="华文仿宋" panose="02010600040101010101" pitchFamily="2" charset="-122"/>
                <a:ea typeface="华文仿宋" panose="02010600040101010101" pitchFamily="2" charset="-122"/>
              </a:rPr>
              <a:t>Wall Poster Presentation</a:t>
            </a:r>
            <a:r>
              <a:rPr lang="zh-CN" altLang="en-US" dirty="0">
                <a:latin typeface="华文仿宋" panose="02010600040101010101" pitchFamily="2" charset="-122"/>
                <a:ea typeface="华文仿宋" panose="02010600040101010101" pitchFamily="2" charset="-122"/>
              </a:rPr>
              <a:t>）是一种很重要的学术交流方式，通过用直观的图像和图表展示主要研究结果，配以简洁明了的说明，让感兴趣的参会者在短时间内迅速了解作者的研究重点和结论。</a:t>
            </a: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9D0C9FF4-A391-6E41-6838-C2DCEE135DD3}"/>
              </a:ext>
            </a:extLst>
          </p:cNvPr>
          <p:cNvGrpSpPr/>
          <p:nvPr/>
        </p:nvGrpSpPr>
        <p:grpSpPr>
          <a:xfrm>
            <a:off x="433136" y="2563081"/>
            <a:ext cx="4560442" cy="369332"/>
            <a:chOff x="433138" y="2828708"/>
            <a:chExt cx="4560442" cy="369332"/>
          </a:xfrm>
        </p:grpSpPr>
        <p:sp>
          <p:nvSpPr>
            <p:cNvPr id="2" name="文本框 1">
              <a:extLst>
                <a:ext uri="{FF2B5EF4-FFF2-40B4-BE49-F238E27FC236}">
                  <a16:creationId xmlns:a16="http://schemas.microsoft.com/office/drawing/2014/main" id="{53938526-ED89-0509-99D2-9EC4A7F0CC1C}"/>
                </a:ext>
              </a:extLst>
            </p:cNvPr>
            <p:cNvSpPr txBox="1"/>
            <p:nvPr/>
          </p:nvSpPr>
          <p:spPr>
            <a:xfrm>
              <a:off x="666222" y="2828708"/>
              <a:ext cx="43273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墙报制作要求</a:t>
              </a:r>
            </a:p>
          </p:txBody>
        </p:sp>
        <p:sp>
          <p:nvSpPr>
            <p:cNvPr id="7" name="流程图: 接点 6">
              <a:extLst>
                <a:ext uri="{FF2B5EF4-FFF2-40B4-BE49-F238E27FC236}">
                  <a16:creationId xmlns:a16="http://schemas.microsoft.com/office/drawing/2014/main" id="{109AAD29-C0EC-7CE1-CD1F-02B4919C3A85}"/>
                </a:ext>
              </a:extLst>
            </p:cNvPr>
            <p:cNvSpPr/>
            <p:nvPr/>
          </p:nvSpPr>
          <p:spPr>
            <a:xfrm>
              <a:off x="433138" y="2943020"/>
              <a:ext cx="180000" cy="180000"/>
            </a:xfrm>
            <a:prstGeom prst="flowChartConnector">
              <a:avLst/>
            </a:prstGeom>
            <a:solidFill>
              <a:srgbClr val="AD4B4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文本框 10">
            <a:extLst>
              <a:ext uri="{FF2B5EF4-FFF2-40B4-BE49-F238E27FC236}">
                <a16:creationId xmlns:a16="http://schemas.microsoft.com/office/drawing/2014/main" id="{01C0DAD6-00FB-98A0-A449-6408EDBBF1D1}"/>
              </a:ext>
            </a:extLst>
          </p:cNvPr>
          <p:cNvSpPr txBox="1"/>
          <p:nvPr/>
        </p:nvSpPr>
        <p:spPr>
          <a:xfrm>
            <a:off x="300785" y="2862760"/>
            <a:ext cx="6404811" cy="1455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000">
              <a:lnSpc>
                <a:spcPct val="125000"/>
              </a:lnSpc>
            </a:pPr>
            <a:r>
              <a:rPr lang="zh-CN" altLang="en-US" dirty="0">
                <a:latin typeface="华文仿宋" panose="02010600040101010101" pitchFamily="2" charset="-122"/>
                <a:ea typeface="华文仿宋" panose="02010600040101010101" pitchFamily="2" charset="-122"/>
              </a:rPr>
              <a:t>本届会议墙报的规定尺寸为</a:t>
            </a:r>
            <a:r>
              <a:rPr lang="en-US" altLang="zh-CN" b="1" dirty="0">
                <a:solidFill>
                  <a:srgbClr val="930A41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A4</a:t>
            </a:r>
            <a:r>
              <a:rPr lang="zh-CN" altLang="en-US" dirty="0">
                <a:latin typeface="华文仿宋" panose="02010600040101010101" pitchFamily="2" charset="-122"/>
                <a:ea typeface="华文仿宋" panose="02010600040101010101" pitchFamily="2" charset="-122"/>
              </a:rPr>
              <a:t>（推荐使用</a:t>
            </a:r>
            <a:r>
              <a:rPr lang="en-US" altLang="zh-CN" dirty="0">
                <a:latin typeface="华文仿宋" panose="02010600040101010101" pitchFamily="2" charset="-122"/>
                <a:ea typeface="华文仿宋" panose="02010600040101010101" pitchFamily="2" charset="-122"/>
              </a:rPr>
              <a:t>PowerPoint</a:t>
            </a:r>
            <a:r>
              <a:rPr lang="zh-CN" altLang="en-US" dirty="0">
                <a:latin typeface="华文仿宋" panose="02010600040101010101" pitchFamily="2" charset="-122"/>
                <a:ea typeface="华文仿宋" panose="02010600040101010101" pitchFamily="2" charset="-122"/>
              </a:rPr>
              <a:t>进行设计），请墙报展示嘉宾按规定尺寸制作。</a:t>
            </a:r>
            <a:endParaRPr lang="en-US" altLang="zh-CN" dirty="0">
              <a:latin typeface="华文仿宋" panose="02010600040101010101" pitchFamily="2" charset="-122"/>
              <a:ea typeface="华文仿宋" panose="02010600040101010101" pitchFamily="2" charset="-122"/>
            </a:endParaRPr>
          </a:p>
          <a:p>
            <a:pPr indent="360000">
              <a:lnSpc>
                <a:spcPct val="125000"/>
              </a:lnSpc>
            </a:pPr>
            <a:r>
              <a:rPr lang="zh-CN" altLang="en-US" dirty="0">
                <a:latin typeface="华文仿宋" panose="02010600040101010101" pitchFamily="2" charset="-122"/>
                <a:ea typeface="华文仿宋" panose="02010600040101010101" pitchFamily="2" charset="-122"/>
              </a:rPr>
              <a:t>为更好地展示及让参会者了解您的研究内容，您也可以选择录制一段</a:t>
            </a:r>
            <a:r>
              <a:rPr lang="zh-CN" altLang="en-US" b="1" dirty="0">
                <a:solidFill>
                  <a:srgbClr val="930A41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视频或音频</a:t>
            </a:r>
            <a:r>
              <a:rPr lang="zh-CN" altLang="en-US" dirty="0">
                <a:latin typeface="华文仿宋" panose="02010600040101010101" pitchFamily="2" charset="-122"/>
                <a:ea typeface="华文仿宋" panose="02010600040101010101" pitchFamily="2" charset="-122"/>
              </a:rPr>
              <a:t>（时长不超过</a:t>
            </a:r>
            <a:r>
              <a:rPr lang="en-US" altLang="zh-CN" dirty="0">
                <a:latin typeface="华文仿宋" panose="02010600040101010101" pitchFamily="2" charset="-122"/>
                <a:ea typeface="华文仿宋" panose="02010600040101010101" pitchFamily="2" charset="-122"/>
              </a:rPr>
              <a:t>5</a:t>
            </a:r>
            <a:r>
              <a:rPr lang="zh-CN" altLang="en-US" dirty="0">
                <a:latin typeface="华文仿宋" panose="02010600040101010101" pitchFamily="2" charset="-122"/>
                <a:ea typeface="华文仿宋" panose="02010600040101010101" pitchFamily="2" charset="-122"/>
              </a:rPr>
              <a:t>分钟）来介绍文章。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FF4FB803-0775-3666-2F3E-85E5A4416E6D}"/>
              </a:ext>
            </a:extLst>
          </p:cNvPr>
          <p:cNvSpPr txBox="1"/>
          <p:nvPr/>
        </p:nvSpPr>
        <p:spPr>
          <a:xfrm>
            <a:off x="300785" y="4254769"/>
            <a:ext cx="6404811" cy="41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000">
              <a:lnSpc>
                <a:spcPct val="125000"/>
              </a:lnSpc>
            </a:pPr>
            <a:r>
              <a:rPr lang="zh-CN" altLang="en-US" dirty="0">
                <a:latin typeface="华文仿宋" panose="02010600040101010101" pitchFamily="2" charset="-122"/>
                <a:ea typeface="华文仿宋" panose="02010600040101010101" pitchFamily="2" charset="-122"/>
              </a:rPr>
              <a:t>您可下载使用会务组提供的</a:t>
            </a:r>
            <a:r>
              <a:rPr lang="zh-CN" altLang="en-US" b="1" dirty="0">
                <a:latin typeface="华文仿宋" panose="02010600040101010101" pitchFamily="2" charset="-122"/>
                <a:ea typeface="华文仿宋" panose="02010600040101010101" pitchFamily="2" charset="-122"/>
                <a:hlinkClick r:id="rId2" action="ppaction://hlinksldjump"/>
              </a:rPr>
              <a:t>墙报模板</a:t>
            </a:r>
            <a:r>
              <a:rPr lang="zh-CN" altLang="en-US" dirty="0">
                <a:latin typeface="华文仿宋" panose="02010600040101010101" pitchFamily="2" charset="-122"/>
                <a:ea typeface="华文仿宋" panose="02010600040101010101" pitchFamily="2" charset="-122"/>
              </a:rPr>
              <a:t>制作墙报！</a:t>
            </a:r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4117A95D-6ECB-A9D7-A104-189D11E7F538}"/>
              </a:ext>
            </a:extLst>
          </p:cNvPr>
          <p:cNvGrpSpPr/>
          <p:nvPr/>
        </p:nvGrpSpPr>
        <p:grpSpPr>
          <a:xfrm>
            <a:off x="433135" y="4681783"/>
            <a:ext cx="4560442" cy="369332"/>
            <a:chOff x="433138" y="2828708"/>
            <a:chExt cx="4560442" cy="369332"/>
          </a:xfrm>
        </p:grpSpPr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17464DDD-51A1-2A4C-1FF6-F471D1B0C9D2}"/>
                </a:ext>
              </a:extLst>
            </p:cNvPr>
            <p:cNvSpPr txBox="1"/>
            <p:nvPr/>
          </p:nvSpPr>
          <p:spPr>
            <a:xfrm>
              <a:off x="666222" y="2828708"/>
              <a:ext cx="43273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墙报展示方式</a:t>
              </a:r>
            </a:p>
          </p:txBody>
        </p:sp>
        <p:sp>
          <p:nvSpPr>
            <p:cNvPr id="19" name="流程图: 接点 18">
              <a:extLst>
                <a:ext uri="{FF2B5EF4-FFF2-40B4-BE49-F238E27FC236}">
                  <a16:creationId xmlns:a16="http://schemas.microsoft.com/office/drawing/2014/main" id="{D6678919-CCB4-BE2F-693A-9E3AA63399FE}"/>
                </a:ext>
              </a:extLst>
            </p:cNvPr>
            <p:cNvSpPr/>
            <p:nvPr/>
          </p:nvSpPr>
          <p:spPr>
            <a:xfrm>
              <a:off x="433138" y="2943020"/>
              <a:ext cx="180000" cy="180000"/>
            </a:xfrm>
            <a:prstGeom prst="flowChartConnector">
              <a:avLst/>
            </a:prstGeom>
            <a:solidFill>
              <a:srgbClr val="AD4B4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7" name="文本框 16">
            <a:extLst>
              <a:ext uri="{FF2B5EF4-FFF2-40B4-BE49-F238E27FC236}">
                <a16:creationId xmlns:a16="http://schemas.microsoft.com/office/drawing/2014/main" id="{545771C1-CB85-B292-5563-8A1BCB1B2E6D}"/>
              </a:ext>
            </a:extLst>
          </p:cNvPr>
          <p:cNvSpPr txBox="1"/>
          <p:nvPr/>
        </p:nvSpPr>
        <p:spPr>
          <a:xfrm>
            <a:off x="300785" y="5018418"/>
            <a:ext cx="6404811" cy="41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000">
              <a:lnSpc>
                <a:spcPct val="125000"/>
              </a:lnSpc>
            </a:pPr>
            <a:r>
              <a:rPr lang="zh-CN" altLang="en-US" dirty="0">
                <a:latin typeface="华文仿宋" panose="02010600040101010101" pitchFamily="2" charset="-122"/>
                <a:ea typeface="华文仿宋" panose="02010600040101010101" pitchFamily="2" charset="-122"/>
              </a:rPr>
              <a:t>①会议网站设置滚动播放；②在会议中展示</a:t>
            </a:r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042CA410-9F23-C6FC-CB30-FDFE27F478A0}"/>
              </a:ext>
            </a:extLst>
          </p:cNvPr>
          <p:cNvGrpSpPr/>
          <p:nvPr/>
        </p:nvGrpSpPr>
        <p:grpSpPr>
          <a:xfrm>
            <a:off x="433135" y="5477073"/>
            <a:ext cx="4560442" cy="369332"/>
            <a:chOff x="433138" y="2828708"/>
            <a:chExt cx="4560442" cy="369332"/>
          </a:xfrm>
        </p:grpSpPr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CA682DEF-E1D6-BD95-FE4F-A0E500B32E84}"/>
                </a:ext>
              </a:extLst>
            </p:cNvPr>
            <p:cNvSpPr txBox="1"/>
            <p:nvPr/>
          </p:nvSpPr>
          <p:spPr>
            <a:xfrm>
              <a:off x="666222" y="2828708"/>
              <a:ext cx="43273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latin typeface="华文仿宋" panose="02010600040101010101" pitchFamily="2" charset="-122"/>
                  <a:ea typeface="华文仿宋" panose="02010600040101010101" pitchFamily="2" charset="-122"/>
                </a:rPr>
                <a:t>墙报提交时间和方式</a:t>
              </a:r>
            </a:p>
          </p:txBody>
        </p:sp>
        <p:sp>
          <p:nvSpPr>
            <p:cNvPr id="24" name="流程图: 接点 23">
              <a:extLst>
                <a:ext uri="{FF2B5EF4-FFF2-40B4-BE49-F238E27FC236}">
                  <a16:creationId xmlns:a16="http://schemas.microsoft.com/office/drawing/2014/main" id="{CAB44E08-2193-0615-7C01-5ADC67A420D6}"/>
                </a:ext>
              </a:extLst>
            </p:cNvPr>
            <p:cNvSpPr/>
            <p:nvPr/>
          </p:nvSpPr>
          <p:spPr>
            <a:xfrm>
              <a:off x="433138" y="2943020"/>
              <a:ext cx="180000" cy="180000"/>
            </a:xfrm>
            <a:prstGeom prst="flowChartConnector">
              <a:avLst/>
            </a:prstGeom>
            <a:solidFill>
              <a:srgbClr val="AD4B4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2" name="文本框 21">
            <a:extLst>
              <a:ext uri="{FF2B5EF4-FFF2-40B4-BE49-F238E27FC236}">
                <a16:creationId xmlns:a16="http://schemas.microsoft.com/office/drawing/2014/main" id="{1EB768E2-0D94-8FBD-FA63-80E99E132F64}"/>
              </a:ext>
            </a:extLst>
          </p:cNvPr>
          <p:cNvSpPr txBox="1"/>
          <p:nvPr/>
        </p:nvSpPr>
        <p:spPr>
          <a:xfrm>
            <a:off x="300785" y="5857608"/>
            <a:ext cx="6404811" cy="1108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000">
              <a:lnSpc>
                <a:spcPct val="125000"/>
              </a:lnSpc>
            </a:pPr>
            <a:r>
              <a:rPr lang="zh-CN" altLang="en-US" dirty="0">
                <a:latin typeface="华文仿宋" panose="02010600040101010101" pitchFamily="2" charset="-122"/>
                <a:ea typeface="华文仿宋" panose="02010600040101010101" pitchFamily="2" charset="-122"/>
              </a:rPr>
              <a:t>各位墙报展示嘉宾请</a:t>
            </a:r>
            <a:r>
              <a:rPr lang="zh-CN" altLang="en-US" b="1" dirty="0">
                <a:solidFill>
                  <a:srgbClr val="930A41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最迟于会前一周</a:t>
            </a:r>
            <a:r>
              <a:rPr lang="zh-CN" altLang="en-US" dirty="0">
                <a:latin typeface="华文仿宋" panose="02010600040101010101" pitchFamily="2" charset="-122"/>
                <a:ea typeface="华文仿宋" panose="02010600040101010101" pitchFamily="2" charset="-122"/>
              </a:rPr>
              <a:t>将您的墙报电子版文件（</a:t>
            </a:r>
            <a:r>
              <a:rPr lang="en-US" altLang="zh-CN" dirty="0">
                <a:latin typeface="华文仿宋" panose="02010600040101010101" pitchFamily="2" charset="-122"/>
                <a:ea typeface="华文仿宋" panose="02010600040101010101" pitchFamily="2" charset="-122"/>
              </a:rPr>
              <a:t>Word/PPT/PDF</a:t>
            </a:r>
            <a:r>
              <a:rPr lang="zh-CN" altLang="en-US" dirty="0">
                <a:latin typeface="华文仿宋" panose="02010600040101010101" pitchFamily="2" charset="-122"/>
                <a:ea typeface="华文仿宋" panose="02010600040101010101" pitchFamily="2" charset="-122"/>
              </a:rPr>
              <a:t>）及视频或音频（若有）发送至</a:t>
            </a:r>
            <a:r>
              <a:rPr lang="zh-CN" altLang="en-US" b="1" dirty="0">
                <a:solidFill>
                  <a:srgbClr val="930A41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会务邮箱</a:t>
            </a:r>
            <a:r>
              <a:rPr lang="zh-CN" altLang="en-US" dirty="0">
                <a:latin typeface="华文仿宋" panose="02010600040101010101" pitchFamily="2" charset="-122"/>
                <a:ea typeface="华文仿宋" panose="02010600040101010101" pitchFamily="2" charset="-122"/>
              </a:rPr>
              <a:t>或所联系的会务人员。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745F17AC-18A3-0A31-3174-3BC7650FC9F2}"/>
              </a:ext>
            </a:extLst>
          </p:cNvPr>
          <p:cNvSpPr txBox="1"/>
          <p:nvPr/>
        </p:nvSpPr>
        <p:spPr>
          <a:xfrm>
            <a:off x="666218" y="7204630"/>
            <a:ext cx="5890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华文仿宋" panose="02010600040101010101" pitchFamily="2" charset="-122"/>
                <a:ea typeface="华文仿宋" panose="02010600040101010101" pitchFamily="2" charset="-122"/>
              </a:rPr>
              <a:t>Tips </a:t>
            </a:r>
            <a:r>
              <a:rPr lang="zh-CN" altLang="en-US" b="1" dirty="0">
                <a:latin typeface="华文仿宋" panose="02010600040101010101" pitchFamily="2" charset="-122"/>
                <a:ea typeface="华文仿宋" panose="02010600040101010101" pitchFamily="2" charset="-122"/>
              </a:rPr>
              <a:t>（</a:t>
            </a:r>
            <a:r>
              <a:rPr lang="en-US" altLang="zh-CN" b="1" dirty="0">
                <a:latin typeface="华文仿宋" panose="02010600040101010101" pitchFamily="2" charset="-122"/>
                <a:ea typeface="华文仿宋" panose="02010600040101010101" pitchFamily="2" charset="-122"/>
              </a:rPr>
              <a:t>PowerPoint</a:t>
            </a:r>
            <a:r>
              <a:rPr lang="zh-CN" altLang="en-US" b="1" dirty="0">
                <a:latin typeface="华文仿宋" panose="02010600040101010101" pitchFamily="2" charset="-122"/>
                <a:ea typeface="华文仿宋" panose="02010600040101010101" pitchFamily="2" charset="-122"/>
              </a:rPr>
              <a:t>设计墙报步骤）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80EDD35C-B161-916C-BE7C-A89E2AB2579E}"/>
              </a:ext>
            </a:extLst>
          </p:cNvPr>
          <p:cNvSpPr txBox="1"/>
          <p:nvPr/>
        </p:nvSpPr>
        <p:spPr>
          <a:xfrm>
            <a:off x="300785" y="7660185"/>
            <a:ext cx="6404811" cy="762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000">
              <a:lnSpc>
                <a:spcPct val="125000"/>
              </a:lnSpc>
            </a:pPr>
            <a:r>
              <a:rPr lang="zh-CN" altLang="en-US" dirty="0">
                <a:latin typeface="华文仿宋" panose="02010600040101010101" pitchFamily="2" charset="-122"/>
                <a:ea typeface="华文仿宋" panose="02010600040101010101" pitchFamily="2" charset="-122"/>
              </a:rPr>
              <a:t>新建</a:t>
            </a:r>
            <a:r>
              <a:rPr lang="en-US" altLang="zh-CN" dirty="0">
                <a:latin typeface="华文仿宋" panose="02010600040101010101" pitchFamily="2" charset="-122"/>
                <a:ea typeface="华文仿宋" panose="02010600040101010101" pitchFamily="2" charset="-122"/>
              </a:rPr>
              <a:t>PPT</a:t>
            </a:r>
            <a:r>
              <a:rPr lang="zh-CN" altLang="en-US" dirty="0">
                <a:latin typeface="华文仿宋" panose="02010600040101010101" pitchFamily="2" charset="-122"/>
                <a:ea typeface="华文仿宋" panose="02010600040101010101" pitchFamily="2" charset="-122"/>
              </a:rPr>
              <a:t>文件</a:t>
            </a:r>
            <a:r>
              <a:rPr lang="en-US" altLang="zh-CN" dirty="0">
                <a:latin typeface="华文仿宋" panose="02010600040101010101" pitchFamily="2" charset="-122"/>
                <a:ea typeface="华文仿宋" panose="02010600040101010101" pitchFamily="2" charset="-122"/>
              </a:rPr>
              <a:t>—</a:t>
            </a:r>
            <a:r>
              <a:rPr lang="zh-CN" altLang="en-US" dirty="0">
                <a:latin typeface="华文仿宋" panose="02010600040101010101" pitchFamily="2" charset="-122"/>
                <a:ea typeface="华文仿宋" panose="02010600040101010101" pitchFamily="2" charset="-122"/>
              </a:rPr>
              <a:t>新建幻灯片</a:t>
            </a:r>
            <a:r>
              <a:rPr lang="en-US" altLang="zh-CN" dirty="0">
                <a:latin typeface="华文仿宋" panose="02010600040101010101" pitchFamily="2" charset="-122"/>
                <a:ea typeface="华文仿宋" panose="02010600040101010101" pitchFamily="2" charset="-122"/>
              </a:rPr>
              <a:t>—</a:t>
            </a:r>
            <a:r>
              <a:rPr lang="zh-CN" altLang="en-US" dirty="0">
                <a:latin typeface="华文仿宋" panose="02010600040101010101" pitchFamily="2" charset="-122"/>
                <a:ea typeface="华文仿宋" panose="02010600040101010101" pitchFamily="2" charset="-122"/>
              </a:rPr>
              <a:t>设计</a:t>
            </a:r>
            <a:r>
              <a:rPr lang="en-US" altLang="zh-CN" dirty="0">
                <a:latin typeface="华文仿宋" panose="02010600040101010101" pitchFamily="2" charset="-122"/>
                <a:ea typeface="华文仿宋" panose="02010600040101010101" pitchFamily="2" charset="-122"/>
              </a:rPr>
              <a:t>—</a:t>
            </a:r>
            <a:r>
              <a:rPr lang="zh-CN" altLang="en-US" dirty="0">
                <a:latin typeface="华文仿宋" panose="02010600040101010101" pitchFamily="2" charset="-122"/>
                <a:ea typeface="华文仿宋" panose="02010600040101010101" pitchFamily="2" charset="-122"/>
              </a:rPr>
              <a:t>幻灯片大小选择</a:t>
            </a:r>
            <a:r>
              <a:rPr lang="en-US" altLang="zh-CN" dirty="0">
                <a:latin typeface="华文仿宋" panose="02010600040101010101" pitchFamily="2" charset="-122"/>
                <a:ea typeface="华文仿宋" panose="02010600040101010101" pitchFamily="2" charset="-122"/>
              </a:rPr>
              <a:t>A4—</a:t>
            </a:r>
            <a:r>
              <a:rPr lang="zh-CN" altLang="en-US" dirty="0">
                <a:latin typeface="华文仿宋" panose="02010600040101010101" pitchFamily="2" charset="-122"/>
                <a:ea typeface="华文仿宋" panose="02010600040101010101" pitchFamily="2" charset="-122"/>
              </a:rPr>
              <a:t>制作墙报内容。</a:t>
            </a:r>
          </a:p>
        </p:txBody>
      </p:sp>
      <p:pic>
        <p:nvPicPr>
          <p:cNvPr id="34" name="图片 33">
            <a:hlinkClick r:id="rId3"/>
            <a:extLst>
              <a:ext uri="{FF2B5EF4-FFF2-40B4-BE49-F238E27FC236}">
                <a16:creationId xmlns:a16="http://schemas.microsoft.com/office/drawing/2014/main" id="{E387772F-75D9-0797-C07C-E8020C7609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95" y="9239924"/>
            <a:ext cx="1480886" cy="353948"/>
          </a:xfrm>
          <a:prstGeom prst="rect">
            <a:avLst/>
          </a:prstGeom>
        </p:spPr>
      </p:pic>
      <p:pic>
        <p:nvPicPr>
          <p:cNvPr id="35" name="图片 34">
            <a:hlinkClick r:id="rId5"/>
            <a:extLst>
              <a:ext uri="{FF2B5EF4-FFF2-40B4-BE49-F238E27FC236}">
                <a16:creationId xmlns:a16="http://schemas.microsoft.com/office/drawing/2014/main" id="{787D854D-225A-8211-A923-0725814FCBA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95" y="215523"/>
            <a:ext cx="855245" cy="410518"/>
          </a:xfrm>
          <a:prstGeom prst="rect">
            <a:avLst/>
          </a:prstGeom>
        </p:spPr>
      </p:pic>
      <p:sp>
        <p:nvSpPr>
          <p:cNvPr id="36" name="箭头: V 形 35">
            <a:extLst>
              <a:ext uri="{FF2B5EF4-FFF2-40B4-BE49-F238E27FC236}">
                <a16:creationId xmlns:a16="http://schemas.microsoft.com/office/drawing/2014/main" id="{F69E2E0B-05E5-D5F0-5CE3-2544FE07719D}"/>
              </a:ext>
            </a:extLst>
          </p:cNvPr>
          <p:cNvSpPr/>
          <p:nvPr/>
        </p:nvSpPr>
        <p:spPr>
          <a:xfrm>
            <a:off x="444917" y="7296708"/>
            <a:ext cx="194540" cy="182102"/>
          </a:xfrm>
          <a:prstGeom prst="chevron">
            <a:avLst/>
          </a:prstGeom>
          <a:solidFill>
            <a:srgbClr val="AD4B4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054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2000">
              <a:srgbClr val="FDECEF"/>
            </a:gs>
            <a:gs pos="14000">
              <a:srgbClr val="F8B6C0"/>
            </a:gs>
            <a:gs pos="95000">
              <a:srgbClr val="F9C1C9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988A3535-BE84-A529-0C6A-4BA032D98604}"/>
              </a:ext>
            </a:extLst>
          </p:cNvPr>
          <p:cNvSpPr txBox="1"/>
          <p:nvPr/>
        </p:nvSpPr>
        <p:spPr>
          <a:xfrm>
            <a:off x="1636294" y="147936"/>
            <a:ext cx="4837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第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15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届高级管理科学国际会议墙报</a:t>
            </a:r>
          </a:p>
        </p:txBody>
      </p:sp>
      <p:pic>
        <p:nvPicPr>
          <p:cNvPr id="4" name="图片 3">
            <a:hlinkClick r:id="rId2"/>
            <a:extLst>
              <a:ext uri="{FF2B5EF4-FFF2-40B4-BE49-F238E27FC236}">
                <a16:creationId xmlns:a16="http://schemas.microsoft.com/office/drawing/2014/main" id="{E87DA776-1DD5-C45B-2073-BAA1B24434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41" y="142732"/>
            <a:ext cx="855245" cy="410518"/>
          </a:xfrm>
          <a:prstGeom prst="rect">
            <a:avLst/>
          </a:prstGeom>
        </p:spPr>
      </p:pic>
      <p:pic>
        <p:nvPicPr>
          <p:cNvPr id="15" name="图片 14">
            <a:hlinkClick r:id="rId4"/>
            <a:extLst>
              <a:ext uri="{FF2B5EF4-FFF2-40B4-BE49-F238E27FC236}">
                <a16:creationId xmlns:a16="http://schemas.microsoft.com/office/drawing/2014/main" id="{23D2B741-F4CD-415E-6291-598C17AD784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08" y="9497670"/>
            <a:ext cx="1480886" cy="353948"/>
          </a:xfrm>
          <a:prstGeom prst="rect">
            <a:avLst/>
          </a:prstGeom>
        </p:spPr>
      </p:pic>
      <p:grpSp>
        <p:nvGrpSpPr>
          <p:cNvPr id="56" name="组合 55">
            <a:extLst>
              <a:ext uri="{FF2B5EF4-FFF2-40B4-BE49-F238E27FC236}">
                <a16:creationId xmlns:a16="http://schemas.microsoft.com/office/drawing/2014/main" id="{0CF8B5C2-E991-5563-4D12-DCC9D85E6821}"/>
              </a:ext>
            </a:extLst>
          </p:cNvPr>
          <p:cNvGrpSpPr/>
          <p:nvPr/>
        </p:nvGrpSpPr>
        <p:grpSpPr>
          <a:xfrm>
            <a:off x="107177" y="616159"/>
            <a:ext cx="6643646" cy="8813397"/>
            <a:chOff x="506413" y="609600"/>
            <a:chExt cx="31391225" cy="41643300"/>
          </a:xfrm>
        </p:grpSpPr>
        <p:grpSp>
          <p:nvGrpSpPr>
            <p:cNvPr id="57" name="组合 56">
              <a:extLst>
                <a:ext uri="{FF2B5EF4-FFF2-40B4-BE49-F238E27FC236}">
                  <a16:creationId xmlns:a16="http://schemas.microsoft.com/office/drawing/2014/main" id="{E7528276-14AA-EB04-B312-9209B1FAE451}"/>
                </a:ext>
              </a:extLst>
            </p:cNvPr>
            <p:cNvGrpSpPr/>
            <p:nvPr/>
          </p:nvGrpSpPr>
          <p:grpSpPr>
            <a:xfrm>
              <a:off x="561975" y="6670675"/>
              <a:ext cx="31203900" cy="35582225"/>
              <a:chOff x="561975" y="6670675"/>
              <a:chExt cx="31203900" cy="35582225"/>
            </a:xfrm>
          </p:grpSpPr>
          <p:sp>
            <p:nvSpPr>
              <p:cNvPr id="63" name="AutoShape 50">
                <a:extLst>
                  <a:ext uri="{FF2B5EF4-FFF2-40B4-BE49-F238E27FC236}">
                    <a16:creationId xmlns:a16="http://schemas.microsoft.com/office/drawing/2014/main" id="{8D045BBA-7512-E8DD-D410-35FB2E17E6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21113" y="6708775"/>
                <a:ext cx="15244762" cy="35544125"/>
              </a:xfrm>
              <a:prstGeom prst="roundRect">
                <a:avLst>
                  <a:gd name="adj" fmla="val 7000"/>
                </a:avLst>
              </a:prstGeom>
              <a:solidFill>
                <a:schemeClr val="bg1"/>
              </a:solidFill>
              <a:ln w="9525">
                <a:solidFill>
                  <a:srgbClr val="BA6A43"/>
                </a:solidFill>
                <a:round/>
                <a:headEnd/>
                <a:tailEnd/>
              </a:ln>
            </p:spPr>
            <p:txBody>
              <a:bodyPr wrap="none" lIns="33337" tIns="16668" rIns="33337" bIns="16668" anchor="ctr"/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799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64" name="AutoShape 4">
                <a:extLst>
                  <a:ext uri="{FF2B5EF4-FFF2-40B4-BE49-F238E27FC236}">
                    <a16:creationId xmlns:a16="http://schemas.microsoft.com/office/drawing/2014/main" id="{93190A10-751D-CE10-1611-D30BB9CBD0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1975" y="6670675"/>
                <a:ext cx="15246350" cy="35544125"/>
              </a:xfrm>
              <a:prstGeom prst="roundRect">
                <a:avLst>
                  <a:gd name="adj" fmla="val 7000"/>
                </a:avLst>
              </a:prstGeom>
              <a:solidFill>
                <a:schemeClr val="bg1"/>
              </a:solidFill>
              <a:ln w="9525">
                <a:solidFill>
                  <a:srgbClr val="BA6A43"/>
                </a:solidFill>
                <a:round/>
                <a:headEnd/>
                <a:tailEnd/>
              </a:ln>
            </p:spPr>
            <p:txBody>
              <a:bodyPr wrap="none" lIns="33337" tIns="16668" rIns="33337" bIns="16668" anchor="ctr"/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799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65" name="Text Box 9">
                <a:extLst>
                  <a:ext uri="{FF2B5EF4-FFF2-40B4-BE49-F238E27FC236}">
                    <a16:creationId xmlns:a16="http://schemas.microsoft.com/office/drawing/2014/main" id="{DDF88941-1FFC-22E4-84B2-96B3786DAD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7874" y="8645526"/>
                <a:ext cx="14701838" cy="20541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9048" tIns="9524" rIns="19048" bIns="9524">
                <a:spAutoFit/>
              </a:bodyPr>
              <a:lstStyle>
                <a:lvl1pPr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592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  </a: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92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592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  </a: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92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592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  </a: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92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592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  </a: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92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592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  </a: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92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592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  </a: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92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92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92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66" name="Text Box 10">
                <a:extLst>
                  <a:ext uri="{FF2B5EF4-FFF2-40B4-BE49-F238E27FC236}">
                    <a16:creationId xmlns:a16="http://schemas.microsoft.com/office/drawing/2014/main" id="{34222989-8621-D47E-7C47-69C824B889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89199" y="29916436"/>
                <a:ext cx="9299575" cy="1399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9048" tIns="9524" rIns="19048" bIns="9524">
                <a:spAutoFit/>
              </a:bodyPr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799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实验方法 </a:t>
                </a:r>
                <a:r>
                  <a:rPr kumimoji="0" lang="en-US" altLang="zh-CN" sz="1799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Methods</a:t>
                </a:r>
              </a:p>
            </p:txBody>
          </p:sp>
          <p:sp>
            <p:nvSpPr>
              <p:cNvPr id="67" name="Text Box 11">
                <a:extLst>
                  <a:ext uri="{FF2B5EF4-FFF2-40B4-BE49-F238E27FC236}">
                    <a16:creationId xmlns:a16="http://schemas.microsoft.com/office/drawing/2014/main" id="{C29114C7-B825-C937-D65A-09B546D5D0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68800" y="26693811"/>
                <a:ext cx="13309602" cy="1399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9048" tIns="9524" rIns="19048" bIns="9524">
                <a:spAutoFit/>
              </a:bodyPr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799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实验结论 </a:t>
                </a:r>
                <a:r>
                  <a:rPr kumimoji="0" lang="en-US" altLang="zh-CN" sz="1799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Conclusions</a:t>
                </a:r>
              </a:p>
            </p:txBody>
          </p:sp>
          <p:sp>
            <p:nvSpPr>
              <p:cNvPr id="68" name="Text Box 19">
                <a:extLst>
                  <a:ext uri="{FF2B5EF4-FFF2-40B4-BE49-F238E27FC236}">
                    <a16:creationId xmlns:a16="http://schemas.microsoft.com/office/drawing/2014/main" id="{F373C39E-5290-D948-AF66-35674D86E7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370425" y="18032414"/>
                <a:ext cx="6132511" cy="10755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9048" tIns="9524" rIns="19048" bIns="9524">
                <a:spAutoFit/>
              </a:bodyPr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354" b="1" i="1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插图 </a:t>
                </a:r>
                <a:r>
                  <a:rPr kumimoji="0" lang="en-US" altLang="zh-CN" sz="1354" b="1" i="1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Figure #1</a:t>
                </a:r>
              </a:p>
            </p:txBody>
          </p:sp>
          <p:sp>
            <p:nvSpPr>
              <p:cNvPr id="69" name="Text Box 25">
                <a:extLst>
                  <a:ext uri="{FF2B5EF4-FFF2-40B4-BE49-F238E27FC236}">
                    <a16:creationId xmlns:a16="http://schemas.microsoft.com/office/drawing/2014/main" id="{26BF414A-CE7D-7C80-F3FC-832D26F9B9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815802" y="17997487"/>
                <a:ext cx="6132511" cy="10755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9048" tIns="9524" rIns="19048" bIns="9524">
                <a:spAutoFit/>
              </a:bodyPr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354" b="1" i="1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插图 </a:t>
                </a:r>
                <a:r>
                  <a:rPr kumimoji="0" lang="en-US" altLang="zh-CN" sz="1354" b="1" i="1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Figure #2</a:t>
                </a:r>
              </a:p>
            </p:txBody>
          </p:sp>
          <p:sp>
            <p:nvSpPr>
              <p:cNvPr id="70" name="AutoShape 26">
                <a:extLst>
                  <a:ext uri="{FF2B5EF4-FFF2-40B4-BE49-F238E27FC236}">
                    <a16:creationId xmlns:a16="http://schemas.microsoft.com/office/drawing/2014/main" id="{A024F18C-F263-AE5C-3DF6-001CF0CF86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41200" y="19589750"/>
                <a:ext cx="6188075" cy="5116513"/>
              </a:xfrm>
              <a:prstGeom prst="flowChar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33337" tIns="16668" rIns="33337" bIns="16668" anchor="ctr"/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799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71" name="Text Box 27">
                <a:extLst>
                  <a:ext uri="{FF2B5EF4-FFF2-40B4-BE49-F238E27FC236}">
                    <a16:creationId xmlns:a16="http://schemas.microsoft.com/office/drawing/2014/main" id="{F79B066F-5F7A-A1BD-03A6-A008214C45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864511" y="36490276"/>
                <a:ext cx="8497889" cy="10755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9048" tIns="9524" rIns="19048" bIns="9524">
                <a:spAutoFit/>
              </a:bodyPr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354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相关介绍</a:t>
                </a:r>
                <a:r>
                  <a:rPr kumimoji="0" lang="en-US" altLang="zh-CN" sz="1354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Bibliography</a:t>
                </a:r>
              </a:p>
            </p:txBody>
          </p:sp>
          <p:sp>
            <p:nvSpPr>
              <p:cNvPr id="72" name="Rectangle 35">
                <a:extLst>
                  <a:ext uri="{FF2B5EF4-FFF2-40B4-BE49-F238E27FC236}">
                    <a16:creationId xmlns:a16="http://schemas.microsoft.com/office/drawing/2014/main" id="{F986DFC3-091C-2FBB-B704-7623F00BE9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2938" y="19516725"/>
                <a:ext cx="6750050" cy="515143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9048" tIns="9524" rIns="19048" bIns="9524" anchor="ctr"/>
              <a:lstStyle>
                <a:lvl1pPr defTabSz="898525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defTabSz="898525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defTabSz="898525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defTabSz="898525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defTabSz="898525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898525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898525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898525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898525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898525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91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图表或图片</a:t>
                </a:r>
                <a:endParaRPr kumimoji="0" lang="en-US" altLang="zh-CN" sz="91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ctr" defTabSz="898525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91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CHART or PICTURE</a:t>
                </a:r>
              </a:p>
            </p:txBody>
          </p:sp>
          <p:sp>
            <p:nvSpPr>
              <p:cNvPr id="73" name="Text Box 36">
                <a:extLst>
                  <a:ext uri="{FF2B5EF4-FFF2-40B4-BE49-F238E27FC236}">
                    <a16:creationId xmlns:a16="http://schemas.microsoft.com/office/drawing/2014/main" id="{1786181E-50FB-32EF-046A-B5D5AC7CC7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9161" y="31513462"/>
                <a:ext cx="14157324" cy="81300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 cmpd="thinThick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743" tIns="6371" rIns="12743" bIns="6371">
                <a:spAutoFit/>
              </a:bodyPr>
              <a:lstStyle>
                <a:lvl1pPr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656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  </a: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656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656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  </a:r>
                <a:endParaRPr kumimoji="0" lang="en-US" altLang="zh-CN" sz="656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08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74" name="Text Box 38">
                <a:extLst>
                  <a:ext uri="{FF2B5EF4-FFF2-40B4-BE49-F238E27FC236}">
                    <a16:creationId xmlns:a16="http://schemas.microsoft.com/office/drawing/2014/main" id="{FA538F09-507C-26E1-B991-5D3AD71DF2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70388" y="37479289"/>
                <a:ext cx="13646150" cy="41508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 cmpd="thinThick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743" tIns="6371" rIns="12743" bIns="6371">
                <a:spAutoFit/>
              </a:bodyPr>
              <a:lstStyle>
                <a:lvl1pPr marL="334963" indent="-334963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334963" marR="0" lvl="0" indent="-334963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92" b="1" i="0" u="sng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334963" marR="0" lvl="0" indent="-334963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altLang="zh-CN" sz="592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</a:t>
                </a:r>
              </a:p>
              <a:p>
                <a:pPr marL="334963" marR="0" lvl="0" indent="-334963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altLang="zh-CN" sz="592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</a:t>
                </a:r>
              </a:p>
              <a:p>
                <a:pPr marL="334963" marR="0" lvl="0" indent="-334963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Symbol" panose="05050102010706020507" pitchFamily="18" charset="2"/>
                  <a:buAutoNum type="arabicPeriod"/>
                  <a:tabLst/>
                  <a:defRPr/>
                </a:pPr>
                <a:r>
                  <a:rPr kumimoji="0" lang="en-US" altLang="zh-CN" sz="592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</a:t>
                </a:r>
              </a:p>
              <a:p>
                <a:pPr marL="334963" marR="0" lvl="0" indent="-334963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Symbol" panose="05050102010706020507" pitchFamily="18" charset="2"/>
                  <a:buAutoNum type="arabicPeriod"/>
                  <a:tabLst/>
                  <a:defRPr/>
                </a:pPr>
                <a:r>
                  <a:rPr kumimoji="0" lang="en-US" altLang="zh-CN" sz="592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</a:t>
                </a:r>
              </a:p>
              <a:p>
                <a:pPr marL="334963" marR="0" lvl="0" indent="-334963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Symbol" panose="05050102010706020507" pitchFamily="18" charset="2"/>
                  <a:buAutoNum type="arabicPeriod"/>
                  <a:tabLst/>
                  <a:defRPr/>
                </a:pPr>
                <a:endParaRPr kumimoji="0" lang="en-US" altLang="zh-CN" sz="592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75" name="Text Box 39">
                <a:extLst>
                  <a:ext uri="{FF2B5EF4-FFF2-40B4-BE49-F238E27FC236}">
                    <a16:creationId xmlns:a16="http://schemas.microsoft.com/office/drawing/2014/main" id="{18689940-77F5-F329-B155-64F5C59C41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924338" y="8697913"/>
                <a:ext cx="14130339" cy="8111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 cmpd="thinThick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743" tIns="6371" rIns="12743" bIns="6371">
                <a:spAutoFit/>
              </a:bodyPr>
              <a:lstStyle>
                <a:lvl1pPr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656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  </a: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656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656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  </a:r>
                <a:endParaRPr kumimoji="0" lang="en-US" altLang="zh-CN" sz="656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08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76" name="Text Box 40">
                <a:extLst>
                  <a:ext uri="{FF2B5EF4-FFF2-40B4-BE49-F238E27FC236}">
                    <a16:creationId xmlns:a16="http://schemas.microsoft.com/office/drawing/2014/main" id="{D959CD2B-1A0D-88B8-5D78-FB76D57EE8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895761" y="28381326"/>
                <a:ext cx="14298611" cy="64737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 cmpd="thinThick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2743" tIns="6371" rIns="12743" bIns="6371">
                <a:spAutoFit/>
              </a:bodyPr>
              <a:lstStyle>
                <a:lvl1pPr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defTabSz="6032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603250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592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  </a: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92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592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  </a:r>
                <a:endParaRPr kumimoji="0" lang="en-US" altLang="zh-CN" sz="592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603250" rtl="0" eaLnBrk="0" fontAlgn="auto" latinLnBrk="0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402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77" name="Text Box 42">
                <a:extLst>
                  <a:ext uri="{FF2B5EF4-FFF2-40B4-BE49-F238E27FC236}">
                    <a16:creationId xmlns:a16="http://schemas.microsoft.com/office/drawing/2014/main" id="{57FB6579-A5D0-CAFE-6127-B81E5C4CA8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81425" y="7061201"/>
                <a:ext cx="9126536" cy="1399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9048" tIns="9524" rIns="19048" bIns="9524">
                <a:spAutoFit/>
              </a:bodyPr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799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介绍 </a:t>
                </a:r>
                <a:r>
                  <a:rPr kumimoji="0" lang="en-US" altLang="zh-CN" sz="1799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Introduction</a:t>
                </a:r>
              </a:p>
            </p:txBody>
          </p:sp>
          <p:sp>
            <p:nvSpPr>
              <p:cNvPr id="78" name="Text Box 43">
                <a:extLst>
                  <a:ext uri="{FF2B5EF4-FFF2-40B4-BE49-F238E27FC236}">
                    <a16:creationId xmlns:a16="http://schemas.microsoft.com/office/drawing/2014/main" id="{9D1C16D1-4048-0755-6837-3CC9731693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151599" y="7075489"/>
                <a:ext cx="9194798" cy="1399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9048" tIns="9524" rIns="19048" bIns="9524">
                <a:spAutoFit/>
              </a:bodyPr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799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实验成果 </a:t>
                </a:r>
                <a:r>
                  <a:rPr kumimoji="0" lang="en-US" altLang="zh-CN" sz="1799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Results</a:t>
                </a:r>
              </a:p>
            </p:txBody>
          </p:sp>
        </p:grpSp>
        <p:grpSp>
          <p:nvGrpSpPr>
            <p:cNvPr id="58" name="组合 57">
              <a:extLst>
                <a:ext uri="{FF2B5EF4-FFF2-40B4-BE49-F238E27FC236}">
                  <a16:creationId xmlns:a16="http://schemas.microsoft.com/office/drawing/2014/main" id="{0BC812B2-3142-A066-3B0C-CA5D5152321A}"/>
                </a:ext>
              </a:extLst>
            </p:cNvPr>
            <p:cNvGrpSpPr/>
            <p:nvPr/>
          </p:nvGrpSpPr>
          <p:grpSpPr>
            <a:xfrm>
              <a:off x="506413" y="609600"/>
              <a:ext cx="31391225" cy="5516563"/>
              <a:chOff x="506413" y="609600"/>
              <a:chExt cx="31391225" cy="5516563"/>
            </a:xfrm>
          </p:grpSpPr>
          <p:sp>
            <p:nvSpPr>
              <p:cNvPr id="59" name="AutoShape 13">
                <a:extLst>
                  <a:ext uri="{FF2B5EF4-FFF2-40B4-BE49-F238E27FC236}">
                    <a16:creationId xmlns:a16="http://schemas.microsoft.com/office/drawing/2014/main" id="{BF038D08-603E-E4BA-743F-65714514F2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413" y="609600"/>
                <a:ext cx="31391225" cy="5516563"/>
              </a:xfrm>
              <a:prstGeom prst="roundRect">
                <a:avLst>
                  <a:gd name="adj" fmla="val 10870"/>
                </a:avLst>
              </a:prstGeom>
              <a:gradFill rotWithShape="1">
                <a:gsLst>
                  <a:gs pos="0">
                    <a:srgbClr val="A7C4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rgbClr val="BA6A43"/>
                </a:solidFill>
                <a:round/>
                <a:headEnd/>
                <a:tailEnd/>
              </a:ln>
            </p:spPr>
            <p:txBody>
              <a:bodyPr wrap="none" lIns="19048" tIns="9524" rIns="19048" bIns="9524" anchor="ctr"/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79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60" name="Text Box 14">
                <a:extLst>
                  <a:ext uri="{FF2B5EF4-FFF2-40B4-BE49-F238E27FC236}">
                    <a16:creationId xmlns:a16="http://schemas.microsoft.com/office/drawing/2014/main" id="{2A2E9E84-5CF8-70CA-8A1D-52B6B6FFF8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00264" y="869952"/>
                <a:ext cx="27716163" cy="37264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9048" tIns="9524" rIns="19048" bIns="9524">
                <a:spAutoFit/>
              </a:bodyPr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研究题目</a:t>
                </a:r>
                <a:r>
                  <a:rPr kumimoji="0" lang="en-US" altLang="zh-CN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Research Title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作者 </a:t>
                </a:r>
                <a:r>
                  <a:rPr kumimoji="0" lang="en-US" altLang="zh-CN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Author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单位名称 </a:t>
                </a:r>
                <a:r>
                  <a:rPr kumimoji="0" lang="en-US" altLang="zh-CN" sz="1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Affiliation</a:t>
                </a:r>
                <a:endParaRPr kumimoji="0" lang="en-US" altLang="zh-CN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61" name="Text Box 16">
                <a:extLst>
                  <a:ext uri="{FF2B5EF4-FFF2-40B4-BE49-F238E27FC236}">
                    <a16:creationId xmlns:a16="http://schemas.microsoft.com/office/drawing/2014/main" id="{4A6FA674-88E7-8DEA-B628-946F60EB67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6413" y="3009899"/>
                <a:ext cx="4776786" cy="3044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9048" tIns="9524" rIns="19048" bIns="9524">
                <a:spAutoFit/>
              </a:bodyPr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65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单位标识 </a:t>
                </a:r>
                <a:r>
                  <a:rPr kumimoji="0" lang="en-US" altLang="zh-CN" sz="165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Logo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08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62" name="Text Box 49">
                <a:extLst>
                  <a:ext uri="{FF2B5EF4-FFF2-40B4-BE49-F238E27FC236}">
                    <a16:creationId xmlns:a16="http://schemas.microsoft.com/office/drawing/2014/main" id="{E20C8B3D-659D-185D-2BCB-47FA6348E7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81200" y="3048001"/>
                <a:ext cx="4403723" cy="3044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9048" tIns="9524" rIns="19048" bIns="9524">
                <a:spAutoFit/>
              </a:bodyPr>
              <a:lstStyle>
                <a:lvl1pPr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4319588" fontAlgn="base">
                  <a:spcBef>
                    <a:spcPct val="0"/>
                  </a:spcBef>
                  <a:spcAft>
                    <a:spcPct val="0"/>
                  </a:spcAft>
                  <a:defRPr sz="85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65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单位标识 </a:t>
                </a:r>
                <a:r>
                  <a:rPr kumimoji="0" lang="en-US" altLang="zh-CN" sz="165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rPr>
                  <a:t>Logo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508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978B27BE-8C54-8A48-D82A-B1197A2DD102}"/>
              </a:ext>
            </a:extLst>
          </p:cNvPr>
          <p:cNvSpPr txBox="1"/>
          <p:nvPr/>
        </p:nvSpPr>
        <p:spPr>
          <a:xfrm>
            <a:off x="2678760" y="9497670"/>
            <a:ext cx="4072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Website: http://icams.conferences.ac.cn/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86084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225</TotalTime>
  <Words>309</Words>
  <Application>Microsoft Office PowerPoint</Application>
  <PresentationFormat>A4 纸张(210x297 毫米)</PresentationFormat>
  <Paragraphs>54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等线</vt:lpstr>
      <vt:lpstr>华文仿宋</vt:lpstr>
      <vt:lpstr>华文中宋</vt:lpstr>
      <vt:lpstr>Arial</vt:lpstr>
      <vt:lpstr>Calibri</vt:lpstr>
      <vt:lpstr>Calibri Light</vt:lpstr>
      <vt:lpstr>Symbol</vt:lpstr>
      <vt:lpstr>Times New Roman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Aaliserellie Wang</dc:creator>
  <cp:lastModifiedBy>Aaliserellie Wang</cp:lastModifiedBy>
  <cp:revision>19</cp:revision>
  <dcterms:created xsi:type="dcterms:W3CDTF">2024-07-10T07:06:24Z</dcterms:created>
  <dcterms:modified xsi:type="dcterms:W3CDTF">2024-07-12T09:14:42Z</dcterms:modified>
</cp:coreProperties>
</file>